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8" r:id="rId2"/>
    <p:sldId id="300" r:id="rId3"/>
    <p:sldId id="257" r:id="rId4"/>
    <p:sldId id="259" r:id="rId5"/>
    <p:sldId id="311" r:id="rId6"/>
    <p:sldId id="268" r:id="rId7"/>
    <p:sldId id="296" r:id="rId8"/>
    <p:sldId id="297" r:id="rId9"/>
    <p:sldId id="258" r:id="rId10"/>
    <p:sldId id="303" r:id="rId11"/>
    <p:sldId id="304" r:id="rId12"/>
    <p:sldId id="261" r:id="rId13"/>
    <p:sldId id="265" r:id="rId14"/>
    <p:sldId id="312" r:id="rId15"/>
    <p:sldId id="302" r:id="rId16"/>
    <p:sldId id="307" r:id="rId17"/>
    <p:sldId id="308" r:id="rId18"/>
    <p:sldId id="264" r:id="rId19"/>
    <p:sldId id="306" r:id="rId20"/>
    <p:sldId id="380" r:id="rId21"/>
    <p:sldId id="269" r:id="rId22"/>
    <p:sldId id="321" r:id="rId23"/>
    <p:sldId id="271" r:id="rId24"/>
    <p:sldId id="322" r:id="rId25"/>
    <p:sldId id="272" r:id="rId26"/>
    <p:sldId id="266" r:id="rId27"/>
    <p:sldId id="267" r:id="rId28"/>
    <p:sldId id="273" r:id="rId29"/>
    <p:sldId id="310" r:id="rId30"/>
    <p:sldId id="309" r:id="rId31"/>
    <p:sldId id="337" r:id="rId32"/>
    <p:sldId id="274" r:id="rId33"/>
    <p:sldId id="313" r:id="rId34"/>
    <p:sldId id="275" r:id="rId35"/>
    <p:sldId id="361" r:id="rId36"/>
    <p:sldId id="362" r:id="rId37"/>
    <p:sldId id="383" r:id="rId38"/>
    <p:sldId id="381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  <p:sldId id="372" r:id="rId49"/>
    <p:sldId id="373" r:id="rId50"/>
    <p:sldId id="374" r:id="rId51"/>
    <p:sldId id="375" r:id="rId52"/>
    <p:sldId id="376" r:id="rId53"/>
    <p:sldId id="377" r:id="rId54"/>
    <p:sldId id="378" r:id="rId55"/>
    <p:sldId id="379" r:id="rId56"/>
    <p:sldId id="384" r:id="rId57"/>
    <p:sldId id="344" r:id="rId58"/>
    <p:sldId id="345" r:id="rId59"/>
    <p:sldId id="346" r:id="rId60"/>
    <p:sldId id="348" r:id="rId61"/>
    <p:sldId id="349" r:id="rId62"/>
    <p:sldId id="350" r:id="rId63"/>
    <p:sldId id="351" r:id="rId64"/>
    <p:sldId id="352" r:id="rId65"/>
    <p:sldId id="329" r:id="rId66"/>
    <p:sldId id="355" r:id="rId67"/>
    <p:sldId id="356" r:id="rId68"/>
    <p:sldId id="357" r:id="rId69"/>
    <p:sldId id="358" r:id="rId70"/>
    <p:sldId id="360" r:id="rId7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4" d="100"/>
          <a:sy n="84" d="100"/>
        </p:scale>
        <p:origin x="1426" y="8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117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415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24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83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306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7089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271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93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580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147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180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8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F0253-08DA-41E9-AC8D-8A500DBADD4E}" type="datetimeFigureOut">
              <a:rPr lang="en-US" smtClean="0"/>
              <a:t>4/4/2016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FF3DCB-81F0-45F5-AC9E-394EAC45D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977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xl.codeplex.com/downloads/get/806203" TargetMode="External"/><Relationship Id="rId2" Type="http://schemas.openxmlformats.org/officeDocument/2006/relationships/hyperlink" Target="https://nodexl.codeplex.com/releases/view/117659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arkhneedham.com/blog/2013/07/19/graph-processing-calculating-betweenness-centrality-for-an-undirected-graph-using-graphstream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markhneedham.com/blog/2013/07/19/graph-processing-calculating-betweenness-centrality-for-an-undirected-graph-using-graphstream/" TargetMode="Externa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youtube.com/watch?v=pwsImFyc0lE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6.xml"/><Relationship Id="rId1" Type="http://schemas.openxmlformats.org/officeDocument/2006/relationships/video" Target="https://www.youtube.com/embed/YmvHzCLP6ug" TargetMode="External"/><Relationship Id="rId4" Type="http://schemas.openxmlformats.org/officeDocument/2006/relationships/hyperlink" Target="https://www.youtube.com/watch?feature=player_embedded&amp;v=YmvHzCLP6ug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NodeXL</a:t>
            </a:r>
            <a:r>
              <a:rPr lang="en-US" dirty="0" smtClean="0"/>
              <a:t>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nodexl.codeplex.com/releases/view/117659</a:t>
            </a:r>
            <a:endParaRPr lang="en-US" dirty="0" smtClean="0"/>
          </a:p>
          <a:p>
            <a:r>
              <a:rPr lang="en-US" dirty="0" smtClean="0"/>
              <a:t>Download “</a:t>
            </a:r>
            <a:r>
              <a:rPr lang="en-US" dirty="0" smtClean="0">
                <a:hlinkClick r:id="rId3"/>
              </a:rPr>
              <a:t>NodeXLBasicExcelTemplate2014Setup.exe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Install “</a:t>
            </a:r>
            <a:r>
              <a:rPr lang="en-US" dirty="0" err="1" smtClean="0"/>
              <a:t>NodeXL</a:t>
            </a:r>
            <a:r>
              <a:rPr lang="en-US" dirty="0" smtClean="0"/>
              <a:t> Basic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Running on Windows only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296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280988"/>
            <a:ext cx="4714875" cy="6296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7803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514350"/>
            <a:ext cx="4457700" cy="582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14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1. Node-level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</a:p>
          <a:p>
            <a:pPr lvl="1"/>
            <a:r>
              <a:rPr lang="en-US" dirty="0" smtClean="0"/>
              <a:t>In-degree</a:t>
            </a:r>
          </a:p>
          <a:p>
            <a:pPr lvl="1"/>
            <a:r>
              <a:rPr lang="en-US" dirty="0" smtClean="0"/>
              <a:t>Out-degree</a:t>
            </a:r>
          </a:p>
          <a:p>
            <a:pPr lvl="1"/>
            <a:r>
              <a:rPr lang="en-US" dirty="0" smtClean="0"/>
              <a:t>Degree</a:t>
            </a:r>
          </a:p>
          <a:p>
            <a:r>
              <a:rPr lang="en-US" dirty="0" smtClean="0"/>
              <a:t>Centrality</a:t>
            </a:r>
          </a:p>
          <a:p>
            <a:pPr lvl="1"/>
            <a:r>
              <a:rPr lang="en-US" dirty="0" smtClean="0"/>
              <a:t>Betweenness centrality</a:t>
            </a:r>
          </a:p>
          <a:p>
            <a:pPr lvl="1"/>
            <a:r>
              <a:rPr lang="en-US" dirty="0" smtClean="0"/>
              <a:t>Closeness centrality</a:t>
            </a:r>
          </a:p>
          <a:p>
            <a:pPr lvl="1"/>
            <a:r>
              <a:rPr lang="en-US" dirty="0" smtClean="0"/>
              <a:t>Eigenvector centrality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2801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971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Diane: the popular person (degree 6)</a:t>
            </a:r>
          </a:p>
          <a:p>
            <a:r>
              <a:rPr lang="en-US" dirty="0" smtClean="0"/>
              <a:t>Garth seems to be popular (in-degree 4)</a:t>
            </a:r>
          </a:p>
          <a:p>
            <a:r>
              <a:rPr lang="en-US" dirty="0" smtClean="0"/>
              <a:t>Jane: the least popular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6379029" y="4180114"/>
            <a:ext cx="76200" cy="6096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2400" y="6391261"/>
            <a:ext cx="4170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Kites.xlsx and load it on </a:t>
            </a:r>
            <a:r>
              <a:rPr lang="en-US" dirty="0" err="1" smtClean="0"/>
              <a:t>NodeXL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143000"/>
            <a:ext cx="530747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125" y="5912882"/>
            <a:ext cx="4333875" cy="933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Arrow Connector 8"/>
          <p:cNvCxnSpPr/>
          <p:nvPr/>
        </p:nvCxnSpPr>
        <p:spPr>
          <a:xfrm flipH="1">
            <a:off x="7315200" y="5562600"/>
            <a:ext cx="381000" cy="457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96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49829"/>
            <a:ext cx="7880936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0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Betweenness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9248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A measure of how often a given node lies on the shortest path between two other nodes</a:t>
            </a:r>
          </a:p>
          <a:p>
            <a:r>
              <a:rPr lang="en-US" dirty="0" smtClean="0"/>
              <a:t>Nodes in the shortest paths of other nodes have a higher BC</a:t>
            </a:r>
          </a:p>
          <a:p>
            <a:r>
              <a:rPr lang="en-US" dirty="0" smtClean="0"/>
              <a:t>Nodes with high BC are important in terms of communication</a:t>
            </a:r>
          </a:p>
          <a:p>
            <a:r>
              <a:rPr lang="en-US" dirty="0" smtClean="0"/>
              <a:t>“Bridges”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720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Betweenness centrality</a:t>
            </a:r>
            <a:endParaRPr lang="en-US" dirty="0"/>
          </a:p>
        </p:txBody>
      </p:sp>
      <p:pic>
        <p:nvPicPr>
          <p:cNvPr id="5122" name="Picture 2" descr="Betweene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52790"/>
            <a:ext cx="4762500" cy="885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141514" y="6236064"/>
            <a:ext cx="886097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hlinkClick r:id="rId3"/>
              </a:rPr>
              <a:t>http://www.markhneedham.com/blog/2013/07/19/graph-processing-calculating-betweenness-centrality-for-an-undirected-graph-using-graphstream</a:t>
            </a:r>
            <a:r>
              <a:rPr lang="en-US" sz="1600" dirty="0" smtClean="0">
                <a:hlinkClick r:id="rId3"/>
              </a:rPr>
              <a:t>/</a:t>
            </a:r>
            <a:endParaRPr lang="en-US" sz="1600" dirty="0" smtClean="0"/>
          </a:p>
          <a:p>
            <a:endParaRPr lang="en-US" dirty="0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238250" y="2338615"/>
            <a:ext cx="3124200" cy="3693319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A -&gt; B: None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A -&gt; C: B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A -&gt; D: B, C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A -&gt; E: B, C, 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B -&gt; C: None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B -&gt; D: C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B -&gt; E: C, 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C -&gt; D: None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C -&gt; E: D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400" b="1" i="0" u="none" strike="noStrike" cap="none" normalizeH="0" baseline="0" dirty="0" smtClean="0">
                <a:ln>
                  <a:noFill/>
                </a:ln>
                <a:solidFill>
                  <a:srgbClr val="110000"/>
                </a:solidFill>
                <a:effectLst/>
                <a:latin typeface="Arial Unicode MS" pitchFamily="34" charset="-128"/>
                <a:ea typeface="Courier New" pitchFamily="49" charset="0"/>
                <a:cs typeface="Arial" pitchFamily="34" charset="0"/>
              </a:rPr>
              <a:t>D -&gt; E: None</a:t>
            </a:r>
            <a:r>
              <a:rPr kumimoji="0" lang="en-US" alt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cs typeface="Arial" pitchFamily="34" charset="0"/>
              </a:rPr>
              <a:t> </a:t>
            </a:r>
            <a:endParaRPr kumimoji="0" lang="en-US" altLang="en-US" sz="5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8309342"/>
              </p:ext>
            </p:extLst>
          </p:nvPr>
        </p:nvGraphicFramePr>
        <p:xfrm>
          <a:off x="5257801" y="3213724"/>
          <a:ext cx="3428999" cy="270858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19470"/>
                <a:gridCol w="680729"/>
                <a:gridCol w="1828800"/>
              </a:tblGrid>
              <a:tr h="245223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Node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Standardized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88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A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88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B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0.25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5885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C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4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0.333333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45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D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3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0.25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2452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>
                          <a:effectLst/>
                        </a:rPr>
                        <a:t>E</a:t>
                      </a:r>
                      <a:endParaRPr lang="en-US" sz="2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</a:rPr>
                        <a:t>0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u="none" strike="noStrike" dirty="0">
                          <a:effectLst/>
                        </a:rPr>
                        <a:t>0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  <p:sp>
        <p:nvSpPr>
          <p:cNvPr id="7" name="Rectangle 6"/>
          <p:cNvSpPr/>
          <p:nvPr/>
        </p:nvSpPr>
        <p:spPr>
          <a:xfrm>
            <a:off x="5003358" y="2680004"/>
            <a:ext cx="3966470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fontAlgn="b"/>
            <a:r>
              <a:rPr lang="en-US" sz="2400" b="1" dirty="0" smtClean="0">
                <a:solidFill>
                  <a:srgbClr val="000000"/>
                </a:solidFill>
              </a:rPr>
              <a:t>Standardized = BC / (n-1)(n-2)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1417638"/>
            <a:ext cx="157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Directed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809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52400"/>
            <a:ext cx="4800600" cy="3095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319" y="4176173"/>
            <a:ext cx="1600200" cy="21002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522315"/>
            <a:ext cx="3406151" cy="5754121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2" name="TextBox 1"/>
          <p:cNvSpPr txBox="1"/>
          <p:nvPr/>
        </p:nvSpPr>
        <p:spPr>
          <a:xfrm>
            <a:off x="659745" y="3468605"/>
            <a:ext cx="3615349" cy="52322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800" dirty="0" err="1" smtClean="0"/>
              <a:t>Betweenness</a:t>
            </a:r>
            <a:r>
              <a:rPr lang="en-US" sz="2800" dirty="0" smtClean="0"/>
              <a:t> Centrality</a:t>
            </a:r>
            <a:endParaRPr lang="en-US" sz="2800" dirty="0"/>
          </a:p>
        </p:txBody>
      </p:sp>
      <p:sp>
        <p:nvSpPr>
          <p:cNvPr id="3" name="TextBox 2"/>
          <p:cNvSpPr txBox="1"/>
          <p:nvPr/>
        </p:nvSpPr>
        <p:spPr>
          <a:xfrm>
            <a:off x="5715000" y="60650"/>
            <a:ext cx="1989584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Shortest paths</a:t>
            </a:r>
            <a:endParaRPr lang="en-US" sz="2400" dirty="0"/>
          </a:p>
        </p:txBody>
      </p:sp>
      <p:sp>
        <p:nvSpPr>
          <p:cNvPr id="7" name="Rectangle 6"/>
          <p:cNvSpPr/>
          <p:nvPr/>
        </p:nvSpPr>
        <p:spPr>
          <a:xfrm>
            <a:off x="0" y="6375410"/>
            <a:ext cx="88609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5"/>
              </a:rPr>
              <a:t>http://www.markhneedham.com/blog/2013/07/19/graph-processing-calculating-betweenness-centrality-for-an-undirected-graph-using-graphstream</a:t>
            </a:r>
            <a:r>
              <a:rPr lang="en-US" sz="1200" dirty="0" smtClean="0">
                <a:hlinkClick r:id="rId5"/>
              </a:rPr>
              <a:t>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470818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Betweenness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2895600" cy="4525963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Heather: only 3 degree, but … like a “bridge” … high betweenness centrality …</a:t>
            </a:r>
          </a:p>
          <a:p>
            <a:r>
              <a:rPr lang="en-US" dirty="0" smtClean="0"/>
              <a:t> What about Ed, Carol and Jane?</a:t>
            </a:r>
          </a:p>
          <a:p>
            <a:pPr lvl="1"/>
            <a:r>
              <a:rPr lang="en-US" dirty="0" smtClean="0"/>
              <a:t>Removing them causes anything?</a:t>
            </a:r>
          </a:p>
          <a:p>
            <a:pPr lvl="1"/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1143000"/>
            <a:ext cx="530747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58741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9348" y="5562600"/>
            <a:ext cx="3941652" cy="83099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400" dirty="0" smtClean="0"/>
              <a:t>In general, high-degree nodes have high BC</a:t>
            </a:r>
            <a:endParaRPr lang="en-US" sz="2400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36693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5562600" y="4267200"/>
            <a:ext cx="1066800" cy="12954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357386" y="5588180"/>
            <a:ext cx="3783408" cy="92333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Every shortest path between</a:t>
            </a:r>
          </a:p>
          <a:p>
            <a:r>
              <a:rPr lang="en-US" b="1" dirty="0" smtClean="0"/>
              <a:t>Jane and the other nodes (8 of them) </a:t>
            </a:r>
          </a:p>
          <a:p>
            <a:r>
              <a:rPr lang="en-US" b="1" dirty="0"/>
              <a:t>c</a:t>
            </a:r>
            <a:r>
              <a:rPr lang="en-US" b="1" dirty="0" smtClean="0"/>
              <a:t>ontains Ike. Thus, BC = 8 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644221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NodeXL</a:t>
            </a:r>
            <a:r>
              <a:rPr lang="en-US" dirty="0" smtClean="0"/>
              <a:t> Tutorials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Watch this tutorial</a:t>
            </a:r>
          </a:p>
          <a:p>
            <a:r>
              <a:rPr lang="en-US" dirty="0" err="1" smtClean="0"/>
              <a:t>NodeXL</a:t>
            </a:r>
            <a:r>
              <a:rPr lang="en-US" dirty="0" smtClean="0"/>
              <a:t> </a:t>
            </a:r>
            <a:r>
              <a:rPr lang="en-US" dirty="0"/>
              <a:t>Tutorial (part 1 of 3</a:t>
            </a:r>
            <a:r>
              <a:rPr lang="en-US" dirty="0" smtClean="0"/>
              <a:t>) (9 minutes)</a:t>
            </a:r>
            <a:endParaRPr lang="en-US" dirty="0"/>
          </a:p>
          <a:p>
            <a:pPr lvl="1"/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www.youtube.com/watch?v=pwsImFyc0lE</a:t>
            </a: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09040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771"/>
            <a:ext cx="3295650" cy="310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255134"/>
            <a:ext cx="5124450" cy="6391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736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 rtl="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Closeness </a:t>
            </a:r>
            <a:r>
              <a:rPr lang="en-US" sz="4400" kern="1200" dirty="0" smtClean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centrality</a:t>
            </a:r>
            <a:endParaRPr lang="en-US" sz="4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35814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average shortest distance from one node to the rest</a:t>
            </a:r>
          </a:p>
          <a:p>
            <a:r>
              <a:rPr lang="en-US" dirty="0" smtClean="0"/>
              <a:t>Garth &amp; </a:t>
            </a:r>
            <a:r>
              <a:rPr lang="en-US" dirty="0" err="1" smtClean="0"/>
              <a:t>Fernado</a:t>
            </a:r>
            <a:r>
              <a:rPr lang="en-US" dirty="0" smtClean="0"/>
              <a:t>: information can spread quite fast from them</a:t>
            </a:r>
          </a:p>
          <a:p>
            <a:r>
              <a:rPr lang="en-US" dirty="0" smtClean="0"/>
              <a:t>“Kevin Bacon”</a:t>
            </a:r>
            <a:endParaRPr lang="en-US" dirty="0"/>
          </a:p>
          <a:p>
            <a:endParaRPr lang="en-US"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67543"/>
            <a:ext cx="485027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129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438400"/>
            <a:ext cx="2590800" cy="38008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Down Arrow 3"/>
          <p:cNvSpPr/>
          <p:nvPr/>
        </p:nvSpPr>
        <p:spPr>
          <a:xfrm rot="5400000">
            <a:off x="3886200" y="44958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own Arrow 5"/>
          <p:cNvSpPr/>
          <p:nvPr/>
        </p:nvSpPr>
        <p:spPr>
          <a:xfrm rot="5400000">
            <a:off x="3886200" y="4800600"/>
            <a:ext cx="304800" cy="6096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800" y="685800"/>
            <a:ext cx="800100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19900" y="685800"/>
            <a:ext cx="28886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0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1</a:t>
            </a:r>
          </a:p>
          <a:p>
            <a:r>
              <a:rPr lang="en-US" sz="1600" dirty="0" smtClean="0"/>
              <a:t>2</a:t>
            </a:r>
          </a:p>
          <a:p>
            <a:r>
              <a:rPr lang="en-US" sz="1600" dirty="0" smtClean="0"/>
              <a:t>3</a:t>
            </a:r>
          </a:p>
          <a:p>
            <a:r>
              <a:rPr lang="en-US" sz="1600" dirty="0" smtClean="0"/>
              <a:t>4</a:t>
            </a:r>
            <a:endParaRPr lang="en-US" sz="1600" dirty="0"/>
          </a:p>
        </p:txBody>
      </p:sp>
      <p:sp>
        <p:nvSpPr>
          <p:cNvPr id="2" name="TextBox 1"/>
          <p:cNvSpPr txBox="1"/>
          <p:nvPr/>
        </p:nvSpPr>
        <p:spPr>
          <a:xfrm>
            <a:off x="4375425" y="263972"/>
            <a:ext cx="484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Distance between </a:t>
            </a:r>
            <a:r>
              <a:rPr lang="en-US" b="1" dirty="0" smtClean="0"/>
              <a:t>Diane</a:t>
            </a:r>
            <a:r>
              <a:rPr lang="en-US" dirty="0" smtClean="0"/>
              <a:t> and others Shortest path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530325" y="3255585"/>
            <a:ext cx="239687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400" dirty="0" smtClean="0"/>
              <a:t>Total 15 distances</a:t>
            </a:r>
          </a:p>
          <a:p>
            <a:r>
              <a:rPr lang="en-US" sz="2400" dirty="0" smtClean="0"/>
              <a:t>The inverse of 15 </a:t>
            </a:r>
          </a:p>
          <a:p>
            <a:r>
              <a:rPr lang="en-US" sz="2400" dirty="0" smtClean="0"/>
              <a:t>= (15)</a:t>
            </a:r>
            <a:r>
              <a:rPr lang="en-US" sz="2800" b="1" baseline="30000" dirty="0" smtClean="0"/>
              <a:t>-</a:t>
            </a:r>
            <a:r>
              <a:rPr lang="en-US" sz="2800" b="1" baseline="30000" dirty="0"/>
              <a:t>1</a:t>
            </a:r>
          </a:p>
          <a:p>
            <a:r>
              <a:rPr lang="en-US" sz="2400" dirty="0" smtClean="0"/>
              <a:t>= 0.067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3003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Eisenvector</a:t>
            </a:r>
            <a:r>
              <a:rPr lang="en-US" dirty="0" smtClean="0"/>
              <a:t> Centrality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733800" cy="4525963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A connection to a popular node means more than that to a loner</a:t>
            </a:r>
          </a:p>
          <a:p>
            <a:r>
              <a:rPr lang="en-US" dirty="0" smtClean="0"/>
              <a:t>Ed: 4 + 6 + 5 = 15</a:t>
            </a:r>
          </a:p>
          <a:p>
            <a:r>
              <a:rPr lang="en-US" dirty="0" smtClean="0"/>
              <a:t>Heather: 2 + 5 + 5 = 12</a:t>
            </a:r>
          </a:p>
          <a:p>
            <a:r>
              <a:rPr lang="en-US" dirty="0" smtClean="0"/>
              <a:t>So, Ed is more important …</a:t>
            </a:r>
            <a:endParaRPr lang="en-US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1567543"/>
            <a:ext cx="4850270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8898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1447800"/>
            <a:ext cx="2971800" cy="4100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0548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2. Network-level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 efficient</a:t>
            </a:r>
          </a:p>
          <a:p>
            <a:r>
              <a:rPr lang="en-US" dirty="0" smtClean="0"/>
              <a:t>Average geodesic distance</a:t>
            </a:r>
          </a:p>
          <a:p>
            <a:r>
              <a:rPr lang="en-US" dirty="0" smtClean="0"/>
              <a:t>Graph density</a:t>
            </a:r>
          </a:p>
          <a:p>
            <a:r>
              <a:rPr lang="en-US" dirty="0" smtClean="0"/>
              <a:t>Modularity</a:t>
            </a:r>
          </a:p>
          <a:p>
            <a:r>
              <a:rPr lang="en-US" dirty="0" err="1" smtClean="0"/>
              <a:t>Etc</a:t>
            </a:r>
            <a:r>
              <a:rPr lang="en-US" dirty="0" smtClean="0"/>
              <a:t> 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214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 can explore more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95400"/>
            <a:ext cx="91440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50389" y="3962400"/>
            <a:ext cx="4293611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Definitions of overall graph metrics here …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05528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28600"/>
            <a:ext cx="8696325" cy="662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25395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343400" cy="5105400"/>
          </a:xfrm>
        </p:spPr>
        <p:txBody>
          <a:bodyPr>
            <a:normAutofit/>
          </a:bodyPr>
          <a:lstStyle/>
          <a:p>
            <a:r>
              <a:rPr lang="en-US" dirty="0" smtClean="0"/>
              <a:t>A clique or complete graph: all nodes are directly connected.</a:t>
            </a:r>
          </a:p>
          <a:p>
            <a:r>
              <a:rPr lang="en-US" dirty="0" smtClean="0"/>
              <a:t>How connected a node’s neighbors are to one another</a:t>
            </a:r>
          </a:p>
          <a:p>
            <a:r>
              <a:rPr lang="en-US" dirty="0" smtClean="0"/>
              <a:t>Heather’s clustering coefficient?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736437"/>
            <a:ext cx="4316870" cy="4784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7010400" y="4267200"/>
            <a:ext cx="4191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V="1">
            <a:off x="7543800" y="3162300"/>
            <a:ext cx="838200" cy="228600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7219950" y="3276600"/>
            <a:ext cx="1162050" cy="1899639"/>
          </a:xfrm>
          <a:prstGeom prst="line">
            <a:avLst/>
          </a:prstGeom>
          <a:ln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0964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81000" y="1143000"/>
            <a:ext cx="8458200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What is clustering coefficient of </a:t>
            </a:r>
            <a:r>
              <a:rPr lang="en-US" sz="2800" b="1" dirty="0" smtClean="0"/>
              <a:t>Heather?</a:t>
            </a:r>
            <a:endParaRPr lang="en-US" sz="28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edges may there be between </a:t>
            </a:r>
            <a:r>
              <a:rPr lang="en-US" sz="2800" dirty="0" smtClean="0"/>
              <a:t>Heather’s </a:t>
            </a:r>
            <a:r>
              <a:rPr lang="en-US" sz="2800" dirty="0"/>
              <a:t>friends?  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How many edges are there between </a:t>
            </a:r>
            <a:r>
              <a:rPr lang="en-US" sz="2800" dirty="0" smtClean="0"/>
              <a:t>Heather’s </a:t>
            </a:r>
            <a:r>
              <a:rPr lang="en-US" sz="2800" dirty="0"/>
              <a:t>friends? 1 </a:t>
            </a:r>
            <a:r>
              <a:rPr lang="en-US" sz="2800" dirty="0" smtClean="0"/>
              <a:t>(Garth-Fernando)</a:t>
            </a:r>
          </a:p>
          <a:p>
            <a:endParaRPr lang="en-US" sz="2800" dirty="0"/>
          </a:p>
          <a:p>
            <a:r>
              <a:rPr lang="en-US" sz="2800" b="1" dirty="0"/>
              <a:t>Clustering coefficient: </a:t>
            </a:r>
            <a:r>
              <a:rPr lang="en-US" sz="2800" b="1" dirty="0" smtClean="0"/>
              <a:t>1/3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732621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Visualizing Network &amp; </a:t>
            </a:r>
            <a:br>
              <a:rPr lang="en-US" dirty="0" smtClean="0"/>
            </a:br>
            <a:r>
              <a:rPr lang="en-US" dirty="0" smtClean="0"/>
              <a:t>Calculating Network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943600" cy="4525963"/>
          </a:xfrm>
        </p:spPr>
        <p:txBody>
          <a:bodyPr/>
          <a:lstStyle/>
          <a:p>
            <a:r>
              <a:rPr lang="en-US" dirty="0" smtClean="0"/>
              <a:t>Kite network example</a:t>
            </a:r>
          </a:p>
          <a:p>
            <a:r>
              <a:rPr lang="en-US" dirty="0" smtClean="0"/>
              <a:t>Vertex (node)</a:t>
            </a:r>
          </a:p>
          <a:p>
            <a:r>
              <a:rPr lang="en-US" dirty="0" smtClean="0"/>
              <a:t>Edge (connection)</a:t>
            </a:r>
          </a:p>
          <a:p>
            <a:pPr lvl="1"/>
            <a:r>
              <a:rPr lang="en-US" dirty="0" smtClean="0"/>
              <a:t>Directed edges (</a:t>
            </a:r>
            <a:r>
              <a:rPr lang="en-US" b="1" dirty="0" smtClean="0"/>
              <a:t>w/ arrows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sender and receiver must be clearly distinguished</a:t>
            </a:r>
          </a:p>
          <a:p>
            <a:pPr lvl="1"/>
            <a:r>
              <a:rPr lang="en-US" dirty="0" smtClean="0"/>
              <a:t>Undirected edges (</a:t>
            </a:r>
            <a:r>
              <a:rPr lang="en-US" b="1" dirty="0" smtClean="0"/>
              <a:t>no arrows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When simply representing connection (or relationship)</a:t>
            </a:r>
          </a:p>
          <a:p>
            <a:pPr lvl="1"/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00200"/>
            <a:ext cx="1828800" cy="4829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594553" y="6429546"/>
            <a:ext cx="1954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Kite.xlsx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78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066800"/>
            <a:ext cx="3048000" cy="4253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5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1828800"/>
            <a:ext cx="83629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981200"/>
            <a:ext cx="8362950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dirty="0" smtClean="0"/>
              <a:t>Quiz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6574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Average geodesic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Geodesic distance: distance (or number of edges) between nodes</a:t>
            </a:r>
          </a:p>
          <a:p>
            <a:r>
              <a:rPr lang="en-US" dirty="0" smtClean="0"/>
              <a:t>AGD: Average of all geodesic distances</a:t>
            </a:r>
          </a:p>
          <a:p>
            <a:r>
              <a:rPr lang="en-US" dirty="0" smtClean="0"/>
              <a:t>Low AGD </a:t>
            </a:r>
            <a:r>
              <a:rPr lang="en-US" dirty="0" smtClean="0">
                <a:sym typeface="Wingdings" panose="05000000000000000000" pitchFamily="2" charset="2"/>
              </a:rPr>
              <a:t> nodes are directly connected</a:t>
            </a:r>
          </a:p>
          <a:p>
            <a:r>
              <a:rPr lang="en-US" dirty="0" smtClean="0">
                <a:sym typeface="Wingdings" panose="05000000000000000000" pitchFamily="2" charset="2"/>
              </a:rPr>
              <a:t>High AGD  nodes are not knowing each other directly (but may be through their friends)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673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52400"/>
            <a:ext cx="5943600" cy="6462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 flipV="1">
            <a:off x="6934200" y="52578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 flipV="1">
            <a:off x="6934200" y="5715000"/>
            <a:ext cx="838200" cy="762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7007518" y="6096000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Small-world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0572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density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Between 0 and 1</a:t>
            </a:r>
          </a:p>
          <a:p>
            <a:pPr lvl="1"/>
            <a:r>
              <a:rPr lang="en-US" dirty="0" smtClean="0"/>
              <a:t>How connected are nodes in a network?</a:t>
            </a:r>
          </a:p>
          <a:p>
            <a:r>
              <a:rPr lang="en-US" dirty="0" smtClean="0"/>
              <a:t>18 actual edges &amp; 45 possible edges … So graph density is 0.4</a:t>
            </a:r>
          </a:p>
          <a:p>
            <a:pPr lvl="1"/>
            <a:r>
              <a:rPr lang="en-US" dirty="0" smtClean="0"/>
              <a:t>0.8 would mean “very </a:t>
            </a:r>
            <a:r>
              <a:rPr lang="en-US" b="1" dirty="0" smtClean="0"/>
              <a:t>dense</a:t>
            </a:r>
            <a:r>
              <a:rPr lang="en-US" dirty="0" smtClean="0"/>
              <a:t> graph” </a:t>
            </a:r>
          </a:p>
          <a:p>
            <a:pPr lvl="1"/>
            <a:r>
              <a:rPr lang="en-US" dirty="0" smtClean="0"/>
              <a:t>0.1 would mean “very </a:t>
            </a:r>
            <a:r>
              <a:rPr lang="en-US" b="1" dirty="0" smtClean="0"/>
              <a:t>sparse</a:t>
            </a:r>
            <a:r>
              <a:rPr lang="en-US" dirty="0" smtClean="0"/>
              <a:t> graph”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4152420"/>
              </p:ext>
            </p:extLst>
          </p:nvPr>
        </p:nvGraphicFramePr>
        <p:xfrm>
          <a:off x="914400" y="6019800"/>
          <a:ext cx="6858000" cy="5067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  <a:gridCol w="6858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Node1</a:t>
                      </a:r>
                      <a:endParaRPr 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Node9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9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8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7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6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5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4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3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2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>
                          <a:effectLst/>
                        </a:rPr>
                        <a:t>1</a:t>
                      </a:r>
                      <a:endParaRPr lang="en-US" sz="16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u="none" strike="noStrike" dirty="0">
                          <a:effectLst/>
                        </a:rPr>
                        <a:t>Total </a:t>
                      </a:r>
                      <a:r>
                        <a:rPr lang="en-US" sz="1600" b="1" u="none" strike="noStrike" dirty="0">
                          <a:effectLst/>
                        </a:rPr>
                        <a:t>45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9612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4144962"/>
          </a:xfrm>
        </p:spPr>
        <p:txBody>
          <a:bodyPr>
            <a:normAutofit/>
          </a:bodyPr>
          <a:lstStyle/>
          <a:p>
            <a:r>
              <a:rPr lang="en-US" dirty="0" smtClean="0"/>
              <a:t>Advanced Topic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Clustering &amp; Grouping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471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or Modularity Analysis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505968" y="1371600"/>
            <a:ext cx="8229600" cy="4525963"/>
          </a:xfrm>
        </p:spPr>
        <p:txBody>
          <a:bodyPr/>
          <a:lstStyle/>
          <a:p>
            <a:r>
              <a:rPr lang="en-US" dirty="0" smtClean="0"/>
              <a:t>Networks contain sub-networks (clusters or modules)</a:t>
            </a:r>
          </a:p>
          <a:p>
            <a:r>
              <a:rPr lang="en-US" dirty="0" smtClean="0"/>
              <a:t>Networks are hierarchical</a:t>
            </a:r>
          </a:p>
          <a:p>
            <a:r>
              <a:rPr lang="en-US" dirty="0" smtClean="0"/>
              <a:t>A cluster is a group of nodes with tight connection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191000"/>
            <a:ext cx="7848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4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475" y="100012"/>
            <a:ext cx="6115050" cy="665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06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81000"/>
            <a:ext cx="8324850" cy="6096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3000" y="123825"/>
            <a:ext cx="3609975" cy="19335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1600" y="3276600"/>
            <a:ext cx="3038475" cy="2962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541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81000"/>
            <a:ext cx="8324850" cy="6096000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4191000" y="762000"/>
            <a:ext cx="4724400" cy="37338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938"/>
            <a:ext cx="3810000" cy="411833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440055" y="4038600"/>
            <a:ext cx="3293745" cy="2514600"/>
          </a:xfrm>
          <a:prstGeom prst="ellipse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First, Visualizing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062" y="1295400"/>
            <a:ext cx="5876925" cy="468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6248400" y="5410200"/>
            <a:ext cx="1573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Directed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943600" y="6248400"/>
            <a:ext cx="25096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email network</a:t>
            </a:r>
          </a:p>
          <a:p>
            <a:r>
              <a:rPr lang="en-US" dirty="0" smtClean="0"/>
              <a:t>Twitter follower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44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"/>
            <a:ext cx="3429000" cy="4497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5123" y="2895600"/>
            <a:ext cx="540008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Arrow Connector 2"/>
          <p:cNvCxnSpPr/>
          <p:nvPr/>
        </p:nvCxnSpPr>
        <p:spPr>
          <a:xfrm>
            <a:off x="3124200" y="5029200"/>
            <a:ext cx="1143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0" y="5410200"/>
            <a:ext cx="4014240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This puts clusters of nodes in its own box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54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" y="333375"/>
            <a:ext cx="8305800" cy="619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78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219200"/>
            <a:ext cx="7772400" cy="4549775"/>
          </a:xfrm>
        </p:spPr>
        <p:txBody>
          <a:bodyPr/>
          <a:lstStyle/>
          <a:p>
            <a:r>
              <a:rPr lang="en-US" dirty="0" smtClean="0"/>
              <a:t>An Example of clustering analysis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The 2007 senate voting analysis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36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28600"/>
            <a:ext cx="6934200" cy="53305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133600" y="6400800"/>
            <a:ext cx="2286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Download Senate.xlsx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239000" y="0"/>
            <a:ext cx="190500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Open another instance of </a:t>
            </a:r>
            <a:r>
              <a:rPr lang="en-US" b="1" dirty="0" err="1" smtClean="0"/>
              <a:t>NodeXL</a:t>
            </a:r>
            <a:r>
              <a:rPr lang="en-US" b="1" dirty="0" smtClean="0"/>
              <a:t> for this new dataset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565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"/>
            <a:ext cx="7010400" cy="31620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39236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 smtClean="0"/>
              <a:t>Senators Akaka (D, Hawaii) and Allard (R, Colorado) voted the same 84 times (35% of the time)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Senators Akaka and Baucus (D. Montana) voted the same 208 times (85%)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smtClean="0"/>
              <a:t>Two democrats are “closer” than with a republican …</a:t>
            </a:r>
            <a:endParaRPr lang="en-US" sz="24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7467600" y="1338943"/>
            <a:ext cx="7620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7782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0"/>
            <a:ext cx="5505450" cy="681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04801" y="457200"/>
            <a:ext cx="27432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Network looks like this …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Every senator may have voted the same with every other senator at least once</a:t>
            </a:r>
          </a:p>
          <a:p>
            <a:endParaRPr lang="en-US" sz="2400" dirty="0"/>
          </a:p>
          <a:p>
            <a:r>
              <a:rPr lang="en-US" sz="2400" dirty="0" smtClean="0"/>
              <a:t>So … let’s try something else to draw meaningful information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5308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81000"/>
            <a:ext cx="5867400" cy="5002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19200" y="5759210"/>
            <a:ext cx="748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Let’s see the edges of those who voted the same over 65% of the time</a:t>
            </a:r>
          </a:p>
          <a:p>
            <a:r>
              <a:rPr lang="en-US" sz="2000" dirty="0" smtClean="0"/>
              <a:t>Do not show the rest below 65% of the time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46025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9" y="152400"/>
            <a:ext cx="8972550" cy="660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019800" y="3505200"/>
            <a:ext cx="1314784" cy="4001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smtClean="0"/>
              <a:t>Bi-partisan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5528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5508171" cy="5191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66800" y="5867400"/>
            <a:ext cx="7489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Let’s see the edges of those who voted the same over 65% of the time</a:t>
            </a:r>
          </a:p>
          <a:p>
            <a:r>
              <a:rPr lang="en-US" sz="2000" dirty="0" smtClean="0"/>
              <a:t>Do not show the rest below 65% of the time</a:t>
            </a:r>
            <a:endParaRPr lang="en-US" sz="2000" dirty="0"/>
          </a:p>
        </p:txBody>
      </p:sp>
      <p:sp>
        <p:nvSpPr>
          <p:cNvPr id="2" name="TextBox 1"/>
          <p:cNvSpPr txBox="1"/>
          <p:nvPr/>
        </p:nvSpPr>
        <p:spPr>
          <a:xfrm>
            <a:off x="6324600" y="2133600"/>
            <a:ext cx="2460607" cy="286232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b="1" dirty="0" smtClean="0"/>
              <a:t>Edge opacity improves the appearance of dense graphs: </a:t>
            </a:r>
            <a:r>
              <a:rPr lang="en-US" sz="2000" dirty="0"/>
              <a:t>Change it to something smaller than the default value of 10 and all the edges will become </a:t>
            </a:r>
            <a:r>
              <a:rPr lang="en-US" sz="2000" dirty="0" smtClean="0"/>
              <a:t>semitransparent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4136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228600"/>
            <a:ext cx="8953500" cy="632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914400" y="685800"/>
            <a:ext cx="2881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Edges look more transparent</a:t>
            </a:r>
          </a:p>
          <a:p>
            <a:r>
              <a:rPr lang="en-US" dirty="0" smtClean="0"/>
              <a:t>Better appearance!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595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199" y="381000"/>
            <a:ext cx="5715737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6248400" y="5410200"/>
            <a:ext cx="18222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Undirected graph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6019800" y="5943600"/>
            <a:ext cx="24184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E.g., friendship network</a:t>
            </a:r>
          </a:p>
          <a:p>
            <a:r>
              <a:rPr lang="en-US" dirty="0" smtClean="0"/>
              <a:t>Co-authorship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379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381000"/>
            <a:ext cx="6096000" cy="6183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534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76200"/>
            <a:ext cx="6805613" cy="670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29400" y="5105400"/>
            <a:ext cx="20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Do you see clusters?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95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04800"/>
            <a:ext cx="5186362" cy="633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6636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8300" y="85725"/>
            <a:ext cx="5867400" cy="668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979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1000" y="152400"/>
            <a:ext cx="332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Try “Group by Cluster” in Analysis</a:t>
            </a:r>
            <a:endParaRPr 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309852"/>
            <a:ext cx="4657725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324100"/>
            <a:ext cx="3124950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334985"/>
            <a:ext cx="2895600" cy="41237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9834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8969829" cy="666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37205" y="74635"/>
            <a:ext cx="1852367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Refresh the 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7356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i="1" dirty="0"/>
              <a:t>Les </a:t>
            </a:r>
            <a:r>
              <a:rPr lang="en-US" i="1" dirty="0" err="1" smtClean="0"/>
              <a:t>Miserables</a:t>
            </a:r>
            <a:r>
              <a:rPr lang="en-US" i="1" dirty="0" smtClean="0"/>
              <a:t> movie dataset</a:t>
            </a:r>
          </a:p>
          <a:p>
            <a:r>
              <a:rPr lang="en-US" i="1" dirty="0" smtClean="0"/>
              <a:t>Network analytics of actors/actresses of the movie</a:t>
            </a:r>
          </a:p>
          <a:p>
            <a:r>
              <a:rPr lang="en-US" i="1" dirty="0" smtClean="0"/>
              <a:t>Goal: To master network analytics techniques &amp; tools</a:t>
            </a:r>
          </a:p>
          <a:p>
            <a:r>
              <a:rPr lang="en-US" i="1" dirty="0" smtClean="0"/>
              <a:t>Finding out who is influential</a:t>
            </a:r>
          </a:p>
          <a:p>
            <a:r>
              <a:rPr lang="en-US" i="1" dirty="0" smtClean="0"/>
              <a:t>Finding out how people are connected to each other?</a:t>
            </a:r>
          </a:p>
          <a:p>
            <a:r>
              <a:rPr lang="en-US" i="1" dirty="0" smtClean="0"/>
              <a:t>Finding out what clusters 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361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6094" y="21771"/>
            <a:ext cx="8229600" cy="587829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Example: Les </a:t>
            </a:r>
            <a:r>
              <a:rPr lang="en-US" sz="3200" i="1" dirty="0" err="1" smtClean="0"/>
              <a:t>Miserables</a:t>
            </a:r>
            <a:endParaRPr lang="en-US" sz="3200" i="1" dirty="0"/>
          </a:p>
        </p:txBody>
      </p:sp>
      <p:pic>
        <p:nvPicPr>
          <p:cNvPr id="4" name="YmvHzCLP6ug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533400"/>
            <a:ext cx="9211733" cy="6096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-3048" y="6629400"/>
            <a:ext cx="90708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4"/>
              </a:rPr>
              <a:t>https://</a:t>
            </a:r>
            <a:r>
              <a:rPr lang="en-US" sz="1200" dirty="0" smtClean="0">
                <a:hlinkClick r:id="rId4"/>
              </a:rPr>
              <a:t>www.youtube.com/watch?feature=player_embedded&amp;v=YmvHzCLP6ug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6957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6477000" cy="1143000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Les </a:t>
            </a:r>
            <a:r>
              <a:rPr lang="en-US" i="1" dirty="0" err="1" smtClean="0"/>
              <a:t>Miserables</a:t>
            </a:r>
            <a:r>
              <a:rPr lang="en-US" i="1" dirty="0" smtClean="0"/>
              <a:t> </a:t>
            </a:r>
            <a:br>
              <a:rPr lang="en-US" i="1" dirty="0" smtClean="0"/>
            </a:br>
            <a:r>
              <a:rPr lang="en-US" i="1" dirty="0" smtClean="0"/>
              <a:t>Co-Appearance Network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600200"/>
            <a:ext cx="5867400" cy="4525963"/>
          </a:xfrm>
        </p:spPr>
        <p:txBody>
          <a:bodyPr/>
          <a:lstStyle/>
          <a:p>
            <a:r>
              <a:rPr lang="en-US" dirty="0" smtClean="0"/>
              <a:t>Connecting characters who appear together in a scene in the book</a:t>
            </a:r>
          </a:p>
          <a:p>
            <a:r>
              <a:rPr lang="en-US" dirty="0" smtClean="0"/>
              <a:t>Who do you think are important characters in the book?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1676400"/>
            <a:ext cx="2247900" cy="440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4191000"/>
            <a:ext cx="5867400" cy="239000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5638800" y="6581001"/>
            <a:ext cx="35269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http://www.imdb.com/title/tt1707386/fullcredits/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239000" y="0"/>
            <a:ext cx="1905000" cy="120032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b="1" dirty="0" smtClean="0"/>
              <a:t>Open another instance of </a:t>
            </a:r>
            <a:r>
              <a:rPr lang="en-US" b="1" dirty="0" err="1" smtClean="0"/>
              <a:t>NodeXL</a:t>
            </a:r>
            <a:r>
              <a:rPr lang="en-US" b="1" dirty="0" smtClean="0"/>
              <a:t> for this new dataset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84608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0"/>
            <a:ext cx="4147794" cy="41910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73024" y="6248400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/>
              <a:t>http://www.imdb.com/title/tt1707386/fullcredits/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0"/>
            <a:ext cx="4305300" cy="6762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158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1-degree “</a:t>
            </a:r>
            <a:r>
              <a:rPr lang="en-US" dirty="0" err="1" smtClean="0"/>
              <a:t>Ecocentric</a:t>
            </a:r>
            <a:r>
              <a:rPr lang="en-US" dirty="0" smtClean="0"/>
              <a:t>” network</a:t>
            </a:r>
          </a:p>
          <a:p>
            <a:pPr lvl="1"/>
            <a:r>
              <a:rPr lang="en-US" dirty="0" smtClean="0"/>
              <a:t>A network of your personal </a:t>
            </a:r>
            <a:r>
              <a:rPr lang="en-US" dirty="0" err="1" smtClean="0"/>
              <a:t>facebook</a:t>
            </a:r>
            <a:r>
              <a:rPr lang="en-US" dirty="0" smtClean="0"/>
              <a:t> friends</a:t>
            </a:r>
          </a:p>
          <a:p>
            <a:pPr lvl="1"/>
            <a:r>
              <a:rPr lang="en-US" dirty="0" smtClean="0"/>
              <a:t>You are in the center and others are connected to you</a:t>
            </a:r>
          </a:p>
          <a:p>
            <a:r>
              <a:rPr lang="en-US" dirty="0" smtClean="0"/>
              <a:t>1.5 degree</a:t>
            </a:r>
          </a:p>
          <a:p>
            <a:pPr lvl="1"/>
            <a:r>
              <a:rPr lang="en-US" dirty="0" smtClean="0"/>
              <a:t>1 degree network + connections between your friends (everyone is connected to you)</a:t>
            </a:r>
          </a:p>
          <a:p>
            <a:r>
              <a:rPr lang="en-US" dirty="0" smtClean="0"/>
              <a:t>2 degree</a:t>
            </a:r>
          </a:p>
          <a:p>
            <a:pPr lvl="1"/>
            <a:r>
              <a:rPr lang="en-US" dirty="0" smtClean="0"/>
              <a:t>1.5 degree network + friends of your friends (some of them are not connected to you)</a:t>
            </a:r>
          </a:p>
          <a:p>
            <a:r>
              <a:rPr lang="en-US" dirty="0" smtClean="0"/>
              <a:t>Full or complete network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434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426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Oval 2"/>
          <p:cNvSpPr/>
          <p:nvPr/>
        </p:nvSpPr>
        <p:spPr>
          <a:xfrm>
            <a:off x="5257800" y="1752600"/>
            <a:ext cx="2514600" cy="2209800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219200" y="304799"/>
            <a:ext cx="1973319" cy="1805633"/>
          </a:xfrm>
          <a:prstGeom prst="ellipse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11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" y="123825"/>
            <a:ext cx="7429500" cy="661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124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Edge Weight as Edge Width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76400"/>
            <a:ext cx="4876800" cy="41563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3664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100" y="0"/>
            <a:ext cx="75438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9836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219200"/>
            <a:ext cx="6826338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1639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Example: Les </a:t>
            </a:r>
            <a:r>
              <a:rPr lang="en-US" i="1" dirty="0" err="1"/>
              <a:t>Miserables</a:t>
            </a:r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143000"/>
            <a:ext cx="4648200" cy="535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H="1">
            <a:off x="6553200" y="59436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6553200" y="6400800"/>
            <a:ext cx="685800" cy="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07518" y="5410200"/>
            <a:ext cx="21364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Small-world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3876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914400"/>
            <a:ext cx="3581400" cy="5608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96094" y="21771"/>
            <a:ext cx="8229600" cy="587829"/>
          </a:xfrm>
        </p:spPr>
        <p:txBody>
          <a:bodyPr>
            <a:normAutofit/>
          </a:bodyPr>
          <a:lstStyle/>
          <a:p>
            <a:r>
              <a:rPr lang="en-US" sz="3200" i="1" dirty="0" smtClean="0"/>
              <a:t>Les </a:t>
            </a:r>
            <a:r>
              <a:rPr lang="en-US" sz="3200" i="1" dirty="0" err="1" smtClean="0"/>
              <a:t>Miserables</a:t>
            </a:r>
            <a:endParaRPr lang="en-US" sz="3200" i="1" dirty="0"/>
          </a:p>
        </p:txBody>
      </p:sp>
    </p:spTree>
    <p:extLst>
      <p:ext uri="{BB962C8B-B14F-4D97-AF65-F5344CB8AC3E}">
        <p14:creationId xmlns:p14="http://schemas.microsoft.com/office/powerpoint/2010/main" val="3868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33439"/>
            <a:ext cx="8839200" cy="6769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0128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09600" y="609600"/>
            <a:ext cx="486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My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52400"/>
            <a:ext cx="9143999" cy="655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51112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8600" y="228600"/>
            <a:ext cx="6808467" cy="1015663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/>
              <a:t>Gavroche</a:t>
            </a:r>
            <a:r>
              <a:rPr lang="en-US" sz="2000" dirty="0" smtClean="0"/>
              <a:t> - highest Eigenvector centrality (0.318)</a:t>
            </a:r>
          </a:p>
          <a:p>
            <a:r>
              <a:rPr lang="en-US" sz="2000" dirty="0" smtClean="0"/>
              <a:t>	A young street urchin who acts as an unofficial courier </a:t>
            </a:r>
          </a:p>
          <a:p>
            <a:r>
              <a:rPr lang="en-US" sz="2000" dirty="0" smtClean="0"/>
              <a:t>	linking many other characters together</a:t>
            </a:r>
            <a:endParaRPr lang="en-US" sz="2000" dirty="0"/>
          </a:p>
        </p:txBody>
      </p:sp>
      <p:sp>
        <p:nvSpPr>
          <p:cNvPr id="3" name="TextBox 2"/>
          <p:cNvSpPr txBox="1"/>
          <p:nvPr/>
        </p:nvSpPr>
        <p:spPr>
          <a:xfrm>
            <a:off x="228600" y="1730514"/>
            <a:ext cx="7735259" cy="7078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2000" dirty="0" err="1" smtClean="0"/>
              <a:t>Myriel</a:t>
            </a:r>
            <a:r>
              <a:rPr lang="en-US" sz="2000" dirty="0" smtClean="0"/>
              <a:t> (priest) – a relatively low degree, but high betweenness centrality</a:t>
            </a:r>
          </a:p>
          <a:p>
            <a:r>
              <a:rPr lang="en-US" sz="2000" dirty="0"/>
              <a:t>	</a:t>
            </a:r>
            <a:r>
              <a:rPr lang="en-US" sz="2000" dirty="0" smtClean="0"/>
              <a:t>            He is the only link to seven other nodes		  </a:t>
            </a:r>
            <a:endParaRPr lang="en-US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228600" y="2919948"/>
            <a:ext cx="7735259" cy="3170099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2000" dirty="0" smtClean="0"/>
              <a:t>A group of student rebels shows the high Clustering Coefficient of 0.927</a:t>
            </a:r>
          </a:p>
          <a:p>
            <a:r>
              <a:rPr lang="en-US" sz="2000" dirty="0" smtClean="0"/>
              <a:t>(forming a dense cluster)</a:t>
            </a:r>
          </a:p>
          <a:p>
            <a:endParaRPr lang="en-US" sz="2000" dirty="0" smtClean="0"/>
          </a:p>
          <a:p>
            <a:r>
              <a:rPr lang="en-US" sz="2000" dirty="0" smtClean="0"/>
              <a:t>Student rebels rarely show up with characters other than themselves </a:t>
            </a:r>
          </a:p>
          <a:p>
            <a:endParaRPr lang="en-US" sz="2000" dirty="0"/>
          </a:p>
          <a:p>
            <a:r>
              <a:rPr lang="en-US" sz="2000" dirty="0" smtClean="0"/>
              <a:t>Marius is the clear exception, which is what drives his high degree and betweenness centrality</a:t>
            </a:r>
          </a:p>
          <a:p>
            <a:endParaRPr lang="en-US" sz="2000" dirty="0"/>
          </a:p>
          <a:p>
            <a:r>
              <a:rPr lang="en-US" sz="2000" dirty="0" err="1" smtClean="0"/>
              <a:t>Gavroche’s</a:t>
            </a:r>
            <a:r>
              <a:rPr lang="en-US" sz="2000" dirty="0" smtClean="0"/>
              <a:t> direct connection to the student group and other key characters is also what drives his high Eigenvector Centrality 	 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07074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981200" y="1371600"/>
            <a:ext cx="9906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Ego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609600" y="3048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>
          <a:xfrm>
            <a:off x="609600" y="24384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3145971" y="293914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8" name="Oval 7"/>
          <p:cNvSpPr/>
          <p:nvPr/>
        </p:nvSpPr>
        <p:spPr>
          <a:xfrm>
            <a:off x="3145971" y="24384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cxnSp>
        <p:nvCxnSpPr>
          <p:cNvPr id="10" name="Straight Connector 9"/>
          <p:cNvCxnSpPr>
            <a:stCxn id="4" idx="1"/>
            <a:endCxn id="5" idx="5"/>
          </p:cNvCxnSpPr>
          <p:nvPr/>
        </p:nvCxnSpPr>
        <p:spPr>
          <a:xfrm flipH="1" flipV="1">
            <a:off x="1455130" y="10202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4" idx="7"/>
            <a:endCxn id="7" idx="3"/>
          </p:cNvCxnSpPr>
          <p:nvPr/>
        </p:nvCxnSpPr>
        <p:spPr>
          <a:xfrm flipV="1">
            <a:off x="2826730" y="1009362"/>
            <a:ext cx="464311" cy="48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3"/>
            <a:endCxn id="6" idx="7"/>
          </p:cNvCxnSpPr>
          <p:nvPr/>
        </p:nvCxnSpPr>
        <p:spPr>
          <a:xfrm flipH="1">
            <a:off x="1455130" y="20870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>
            <a:stCxn id="4" idx="5"/>
            <a:endCxn id="8" idx="1"/>
          </p:cNvCxnSpPr>
          <p:nvPr/>
        </p:nvCxnSpPr>
        <p:spPr>
          <a:xfrm>
            <a:off x="2826730" y="2087048"/>
            <a:ext cx="464311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6302829" y="4648200"/>
            <a:ext cx="9906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Ego</a:t>
            </a:r>
            <a:endParaRPr lang="en-US" dirty="0"/>
          </a:p>
        </p:txBody>
      </p:sp>
      <p:sp>
        <p:nvSpPr>
          <p:cNvPr id="18" name="Oval 17"/>
          <p:cNvSpPr/>
          <p:nvPr/>
        </p:nvSpPr>
        <p:spPr>
          <a:xfrm>
            <a:off x="4931229" y="35814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19" name="Oval 18"/>
          <p:cNvSpPr/>
          <p:nvPr/>
        </p:nvSpPr>
        <p:spPr>
          <a:xfrm>
            <a:off x="4931229" y="57150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20" name="Oval 19"/>
          <p:cNvSpPr/>
          <p:nvPr/>
        </p:nvSpPr>
        <p:spPr>
          <a:xfrm>
            <a:off x="7467600" y="3570514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21" name="Oval 20"/>
          <p:cNvSpPr/>
          <p:nvPr/>
        </p:nvSpPr>
        <p:spPr>
          <a:xfrm>
            <a:off x="7467600" y="57150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cxnSp>
        <p:nvCxnSpPr>
          <p:cNvPr id="22" name="Straight Connector 21"/>
          <p:cNvCxnSpPr>
            <a:stCxn id="17" idx="1"/>
            <a:endCxn id="18" idx="5"/>
          </p:cNvCxnSpPr>
          <p:nvPr/>
        </p:nvCxnSpPr>
        <p:spPr>
          <a:xfrm flipH="1" flipV="1">
            <a:off x="5776759" y="42968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7" idx="7"/>
            <a:endCxn id="20" idx="3"/>
          </p:cNvCxnSpPr>
          <p:nvPr/>
        </p:nvCxnSpPr>
        <p:spPr>
          <a:xfrm flipV="1">
            <a:off x="7148359" y="4285962"/>
            <a:ext cx="464311" cy="48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7" idx="3"/>
            <a:endCxn id="19" idx="7"/>
          </p:cNvCxnSpPr>
          <p:nvPr/>
        </p:nvCxnSpPr>
        <p:spPr>
          <a:xfrm flipH="1">
            <a:off x="5776759" y="53636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17" idx="5"/>
            <a:endCxn id="21" idx="1"/>
          </p:cNvCxnSpPr>
          <p:nvPr/>
        </p:nvCxnSpPr>
        <p:spPr>
          <a:xfrm>
            <a:off x="7148359" y="5363648"/>
            <a:ext cx="464311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stCxn id="18" idx="4"/>
            <a:endCxn id="19" idx="0"/>
          </p:cNvCxnSpPr>
          <p:nvPr/>
        </p:nvCxnSpPr>
        <p:spPr>
          <a:xfrm>
            <a:off x="5426529" y="44196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stCxn id="19" idx="6"/>
            <a:endCxn id="21" idx="2"/>
          </p:cNvCxnSpPr>
          <p:nvPr/>
        </p:nvCxnSpPr>
        <p:spPr>
          <a:xfrm>
            <a:off x="5921829" y="6134100"/>
            <a:ext cx="1545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295400" y="3886200"/>
            <a:ext cx="13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1 network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6041572" y="6368534"/>
            <a:ext cx="14973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1.5 network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444112" y="4343791"/>
            <a:ext cx="3074175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US" dirty="0"/>
              <a:t>1-degree “</a:t>
            </a:r>
            <a:r>
              <a:rPr lang="en-US" dirty="0" err="1"/>
              <a:t>Ecocentric</a:t>
            </a:r>
            <a:r>
              <a:rPr lang="en-US" dirty="0"/>
              <a:t>” network</a:t>
            </a:r>
          </a:p>
        </p:txBody>
      </p:sp>
    </p:spTree>
    <p:extLst>
      <p:ext uri="{BB962C8B-B14F-4D97-AF65-F5344CB8AC3E}">
        <p14:creationId xmlns:p14="http://schemas.microsoft.com/office/powerpoint/2010/main" val="3597097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381000"/>
            <a:ext cx="7924800" cy="6089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9513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3962400" y="2857500"/>
            <a:ext cx="990600" cy="83820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Ego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2590800" y="17907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2590800" y="39243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6" name="Oval 5"/>
          <p:cNvSpPr/>
          <p:nvPr/>
        </p:nvSpPr>
        <p:spPr>
          <a:xfrm>
            <a:off x="5127171" y="1779814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7" name="Oval 6"/>
          <p:cNvSpPr/>
          <p:nvPr/>
        </p:nvSpPr>
        <p:spPr>
          <a:xfrm>
            <a:off x="5127171" y="3924300"/>
            <a:ext cx="990600" cy="83820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cxnSp>
        <p:nvCxnSpPr>
          <p:cNvPr id="8" name="Straight Connector 7"/>
          <p:cNvCxnSpPr>
            <a:stCxn id="3" idx="1"/>
            <a:endCxn id="4" idx="5"/>
          </p:cNvCxnSpPr>
          <p:nvPr/>
        </p:nvCxnSpPr>
        <p:spPr>
          <a:xfrm flipH="1" flipV="1">
            <a:off x="3436330" y="25061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3" idx="7"/>
            <a:endCxn id="6" idx="3"/>
          </p:cNvCxnSpPr>
          <p:nvPr/>
        </p:nvCxnSpPr>
        <p:spPr>
          <a:xfrm flipV="1">
            <a:off x="4807930" y="2495262"/>
            <a:ext cx="464311" cy="4849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>
            <a:stCxn id="3" idx="3"/>
            <a:endCxn id="5" idx="7"/>
          </p:cNvCxnSpPr>
          <p:nvPr/>
        </p:nvCxnSpPr>
        <p:spPr>
          <a:xfrm flipH="1">
            <a:off x="3436330" y="3572948"/>
            <a:ext cx="671140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>
            <a:stCxn id="3" idx="5"/>
            <a:endCxn id="7" idx="1"/>
          </p:cNvCxnSpPr>
          <p:nvPr/>
        </p:nvCxnSpPr>
        <p:spPr>
          <a:xfrm>
            <a:off x="4807930" y="3572948"/>
            <a:ext cx="464311" cy="4741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4" idx="4"/>
            <a:endCxn id="5" idx="0"/>
          </p:cNvCxnSpPr>
          <p:nvPr/>
        </p:nvCxnSpPr>
        <p:spPr>
          <a:xfrm>
            <a:off x="3086100" y="2628900"/>
            <a:ext cx="0" cy="129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6"/>
            <a:endCxn id="7" idx="2"/>
          </p:cNvCxnSpPr>
          <p:nvPr/>
        </p:nvCxnSpPr>
        <p:spPr>
          <a:xfrm>
            <a:off x="3581400" y="4343400"/>
            <a:ext cx="15457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590800" y="5715000"/>
            <a:ext cx="990600" cy="838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17" name="Oval 16"/>
          <p:cNvSpPr/>
          <p:nvPr/>
        </p:nvSpPr>
        <p:spPr>
          <a:xfrm>
            <a:off x="304800" y="4047052"/>
            <a:ext cx="990600" cy="838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18" name="Oval 17"/>
          <p:cNvSpPr/>
          <p:nvPr/>
        </p:nvSpPr>
        <p:spPr>
          <a:xfrm>
            <a:off x="7086600" y="1905000"/>
            <a:ext cx="990600" cy="838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sp>
        <p:nvSpPr>
          <p:cNvPr id="19" name="Oval 18"/>
          <p:cNvSpPr/>
          <p:nvPr/>
        </p:nvSpPr>
        <p:spPr>
          <a:xfrm>
            <a:off x="6896100" y="152400"/>
            <a:ext cx="990600" cy="8382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 smtClean="0"/>
              <a:t>Friend</a:t>
            </a:r>
            <a:endParaRPr lang="en-US" sz="1400" dirty="0"/>
          </a:p>
        </p:txBody>
      </p:sp>
      <p:cxnSp>
        <p:nvCxnSpPr>
          <p:cNvPr id="21" name="Straight Connector 20"/>
          <p:cNvCxnSpPr>
            <a:stCxn id="6" idx="7"/>
            <a:endCxn id="19" idx="3"/>
          </p:cNvCxnSpPr>
          <p:nvPr/>
        </p:nvCxnSpPr>
        <p:spPr>
          <a:xfrm flipV="1">
            <a:off x="5972701" y="867848"/>
            <a:ext cx="1068469" cy="10347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6" idx="6"/>
            <a:endCxn id="18" idx="2"/>
          </p:cNvCxnSpPr>
          <p:nvPr/>
        </p:nvCxnSpPr>
        <p:spPr>
          <a:xfrm>
            <a:off x="6117771" y="2198914"/>
            <a:ext cx="968829" cy="1251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5" idx="2"/>
            <a:endCxn id="17" idx="6"/>
          </p:cNvCxnSpPr>
          <p:nvPr/>
        </p:nvCxnSpPr>
        <p:spPr>
          <a:xfrm flipH="1">
            <a:off x="1295400" y="4343400"/>
            <a:ext cx="1295400" cy="12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5" idx="4"/>
            <a:endCxn id="16" idx="0"/>
          </p:cNvCxnSpPr>
          <p:nvPr/>
        </p:nvCxnSpPr>
        <p:spPr>
          <a:xfrm>
            <a:off x="3086100" y="4762500"/>
            <a:ext cx="0" cy="952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5562600" y="6019800"/>
            <a:ext cx="1322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2 network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759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Second, Calculating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kinds of metrics</a:t>
            </a:r>
          </a:p>
          <a:p>
            <a:pPr lvl="1"/>
            <a:r>
              <a:rPr lang="en-US" dirty="0" smtClean="0"/>
              <a:t>1. Vertex or node-level metrics</a:t>
            </a:r>
          </a:p>
          <a:p>
            <a:pPr lvl="1"/>
            <a:r>
              <a:rPr lang="en-US" dirty="0" smtClean="0"/>
              <a:t>2. Group or network-level 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103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4442</TotalTime>
  <Words>1205</Words>
  <Application>Microsoft Office PowerPoint</Application>
  <PresentationFormat>On-screen Show (4:3)</PresentationFormat>
  <Paragraphs>261</Paragraphs>
  <Slides>70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Arial Unicode MS</vt:lpstr>
      <vt:lpstr>Arial</vt:lpstr>
      <vt:lpstr>Calibri</vt:lpstr>
      <vt:lpstr>Courier New</vt:lpstr>
      <vt:lpstr>Wingdings</vt:lpstr>
      <vt:lpstr>Office Theme</vt:lpstr>
      <vt:lpstr>NodeXL Installation</vt:lpstr>
      <vt:lpstr>NodeXL Tutorials</vt:lpstr>
      <vt:lpstr>Visualizing Network &amp;  Calculating Network Metrics</vt:lpstr>
      <vt:lpstr>First, Visualizing</vt:lpstr>
      <vt:lpstr>PowerPoint Presentation</vt:lpstr>
      <vt:lpstr>Types of networks</vt:lpstr>
      <vt:lpstr>PowerPoint Presentation</vt:lpstr>
      <vt:lpstr>PowerPoint Presentation</vt:lpstr>
      <vt:lpstr>Second, Calculating Metrics</vt:lpstr>
      <vt:lpstr>PowerPoint Presentation</vt:lpstr>
      <vt:lpstr>PowerPoint Presentation</vt:lpstr>
      <vt:lpstr>1. Node-level metrics</vt:lpstr>
      <vt:lpstr>Degree</vt:lpstr>
      <vt:lpstr>PowerPoint Presentation</vt:lpstr>
      <vt:lpstr>Betweenness centrality</vt:lpstr>
      <vt:lpstr>PowerPoint Presentation</vt:lpstr>
      <vt:lpstr>PowerPoint Presentation</vt:lpstr>
      <vt:lpstr>Betweenness centrality</vt:lpstr>
      <vt:lpstr>PowerPoint Presentation</vt:lpstr>
      <vt:lpstr>PowerPoint Presentation</vt:lpstr>
      <vt:lpstr>Closeness centrality</vt:lpstr>
      <vt:lpstr>PowerPoint Presentation</vt:lpstr>
      <vt:lpstr>Eisenvector Centrality</vt:lpstr>
      <vt:lpstr>PowerPoint Presentation</vt:lpstr>
      <vt:lpstr>2. Network-level metrics</vt:lpstr>
      <vt:lpstr>You can explore more</vt:lpstr>
      <vt:lpstr>PowerPoint Presentation</vt:lpstr>
      <vt:lpstr>Clustering coefficient</vt:lpstr>
      <vt:lpstr>PowerPoint Presentation</vt:lpstr>
      <vt:lpstr>PowerPoint Presentation</vt:lpstr>
      <vt:lpstr>Quiz</vt:lpstr>
      <vt:lpstr>Average geodesic distance</vt:lpstr>
      <vt:lpstr>PowerPoint Presentation</vt:lpstr>
      <vt:lpstr>Graph density</vt:lpstr>
      <vt:lpstr>Advanced Topic  Clustering &amp; Grouping </vt:lpstr>
      <vt:lpstr>Clustering or Modularity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 Example of clustering analysis   The 2007 senate voting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HW</vt:lpstr>
      <vt:lpstr>Example: Les Miserables</vt:lpstr>
      <vt:lpstr>Les Miserables  Co-Appearance Network</vt:lpstr>
      <vt:lpstr>PowerPoint Presentation</vt:lpstr>
      <vt:lpstr>PowerPoint Presentation</vt:lpstr>
      <vt:lpstr>PowerPoint Presentation</vt:lpstr>
      <vt:lpstr>Using Edge Weight as Edge Width</vt:lpstr>
      <vt:lpstr>PowerPoint Presentation</vt:lpstr>
      <vt:lpstr>PowerPoint Presentation</vt:lpstr>
      <vt:lpstr>Example: Les Miserables</vt:lpstr>
      <vt:lpstr>Les Miserables</vt:lpstr>
      <vt:lpstr>PowerPoint Presentation</vt:lpstr>
      <vt:lpstr>PowerPoint Presentation</vt:lpstr>
      <vt:lpstr>PowerPoint Presentation</vt:lpstr>
      <vt:lpstr>PowerPoint Presentation</vt:lpstr>
    </vt:vector>
  </TitlesOfParts>
  <Company>College of Business Administration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Network Analysis  using NodeXL</dc:title>
  <dc:creator>B. Chae</dc:creator>
  <cp:lastModifiedBy>bchae</cp:lastModifiedBy>
  <cp:revision>102</cp:revision>
  <dcterms:created xsi:type="dcterms:W3CDTF">2013-11-13T20:53:49Z</dcterms:created>
  <dcterms:modified xsi:type="dcterms:W3CDTF">2016-04-04T22:10:49Z</dcterms:modified>
</cp:coreProperties>
</file>